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95FC750E-614E-49BD-A366-CD7449BD5B27}" type="datetimeFigureOut">
              <a:rPr lang="ar-IQ" smtClean="0"/>
              <a:t>01/08/1440</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53A71B-360A-44F1-9DCF-7E8792CB31D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5FC750E-614E-49BD-A366-CD7449BD5B27}"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5FC750E-614E-49BD-A366-CD7449BD5B27}"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5FC750E-614E-49BD-A366-CD7449BD5B27}"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5FC750E-614E-49BD-A366-CD7449BD5B27}"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5FC750E-614E-49BD-A366-CD7449BD5B27}" type="datetimeFigureOut">
              <a:rPr lang="ar-IQ" smtClean="0"/>
              <a:t>01/08/1440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95FC750E-614E-49BD-A366-CD7449BD5B27}" type="datetimeFigureOut">
              <a:rPr lang="ar-IQ" smtClean="0"/>
              <a:t>01/08/1440</a:t>
            </a:fld>
            <a:endParaRPr lang="ar-IQ"/>
          </a:p>
        </p:txBody>
      </p:sp>
      <p:sp>
        <p:nvSpPr>
          <p:cNvPr id="27" name="عنصر نائب لرقم الشريحة 26"/>
          <p:cNvSpPr>
            <a:spLocks noGrp="1"/>
          </p:cNvSpPr>
          <p:nvPr>
            <p:ph type="sldNum" sz="quarter" idx="11"/>
          </p:nvPr>
        </p:nvSpPr>
        <p:spPr/>
        <p:txBody>
          <a:bodyPr rtlCol="0"/>
          <a:lstStyle/>
          <a:p>
            <a:fld id="{9153A71B-360A-44F1-9DCF-7E8792CB31DD}" type="slidenum">
              <a:rPr lang="ar-IQ" smtClean="0"/>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95FC750E-614E-49BD-A366-CD7449BD5B27}" type="datetimeFigureOut">
              <a:rPr lang="ar-IQ" smtClean="0"/>
              <a:t>01/08/1440</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9153A71B-360A-44F1-9DCF-7E8792CB31D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5FC750E-614E-49BD-A366-CD7449BD5B27}" type="datetimeFigureOut">
              <a:rPr lang="ar-IQ" smtClean="0"/>
              <a:t>01/08/1440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5FC750E-614E-49BD-A366-CD7449BD5B27}" type="datetimeFigureOut">
              <a:rPr lang="ar-IQ" smtClean="0"/>
              <a:t>01/08/1440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5FC750E-614E-49BD-A366-CD7449BD5B27}" type="datetimeFigureOut">
              <a:rPr lang="ar-IQ" smtClean="0"/>
              <a:t>01/08/1440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153A71B-360A-44F1-9DCF-7E8792CB31D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5FC750E-614E-49BD-A366-CD7449BD5B27}" type="datetimeFigureOut">
              <a:rPr lang="ar-IQ" smtClean="0"/>
              <a:t>01/08/1440</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153A71B-360A-44F1-9DCF-7E8792CB31D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476672"/>
            <a:ext cx="8458200" cy="1470025"/>
          </a:xfrm>
        </p:spPr>
        <p:txBody>
          <a:bodyPr/>
          <a:lstStyle/>
          <a:p>
            <a:pPr indent="323850" algn="justLow">
              <a:lnSpc>
                <a:spcPts val="2000"/>
              </a:lnSpc>
            </a:pPr>
            <a:r>
              <a:rPr lang="ar-SA" b="1" dirty="0" smtClean="0">
                <a:effectLst/>
                <a:latin typeface="Times New Roman"/>
                <a:ea typeface="Times New Roman"/>
                <a:cs typeface="Simplified Arabic"/>
              </a:rPr>
              <a:t>المفاهيم الاساسية للتقييس</a:t>
            </a:r>
            <a:endParaRPr lang="en-US" sz="4000" dirty="0">
              <a:effectLst/>
              <a:latin typeface="Times New Roman"/>
              <a:ea typeface="Times New Roman"/>
            </a:endParaRPr>
          </a:p>
        </p:txBody>
      </p:sp>
      <p:sp>
        <p:nvSpPr>
          <p:cNvPr id="3" name="عنوان فرعي 2"/>
          <p:cNvSpPr>
            <a:spLocks noGrp="1"/>
          </p:cNvSpPr>
          <p:nvPr>
            <p:ph type="subTitle" idx="1"/>
          </p:nvPr>
        </p:nvSpPr>
        <p:spPr>
          <a:xfrm>
            <a:off x="611560" y="3886200"/>
            <a:ext cx="7160840" cy="1415008"/>
          </a:xfrm>
        </p:spPr>
        <p:txBody>
          <a:bodyPr>
            <a:normAutofit/>
          </a:bodyPr>
          <a:lstStyle/>
          <a:p>
            <a:pPr algn="ctr"/>
            <a:r>
              <a:rPr lang="ar-IQ" sz="2800" b="1" dirty="0" smtClean="0"/>
              <a:t>المحاضرة الثانية</a:t>
            </a:r>
            <a:endParaRPr lang="ar-IQ" sz="2800" b="1" dirty="0" smtClean="0"/>
          </a:p>
          <a:p>
            <a:pPr algn="ctr"/>
            <a:r>
              <a:rPr lang="ar-IQ" sz="2800" b="1" dirty="0" smtClean="0"/>
              <a:t>المدرس/ حمد محمد جاسم</a:t>
            </a:r>
            <a:endParaRPr lang="ar-IQ" sz="2800" b="1" dirty="0"/>
          </a:p>
        </p:txBody>
      </p:sp>
    </p:spTree>
    <p:extLst>
      <p:ext uri="{BB962C8B-B14F-4D97-AF65-F5344CB8AC3E}">
        <p14:creationId xmlns:p14="http://schemas.microsoft.com/office/powerpoint/2010/main" val="92912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836712"/>
            <a:ext cx="8229600" cy="720080"/>
          </a:xfrm>
        </p:spPr>
        <p:txBody>
          <a:bodyPr/>
          <a:lstStyle/>
          <a:p>
            <a:endParaRPr lang="ar-IQ" dirty="0"/>
          </a:p>
        </p:txBody>
      </p:sp>
      <p:sp>
        <p:nvSpPr>
          <p:cNvPr id="3" name="عنصر نائب للمحتوى 2"/>
          <p:cNvSpPr>
            <a:spLocks noGrp="1"/>
          </p:cNvSpPr>
          <p:nvPr>
            <p:ph idx="1"/>
          </p:nvPr>
        </p:nvSpPr>
        <p:spPr>
          <a:xfrm>
            <a:off x="457200" y="1628800"/>
            <a:ext cx="8229600" cy="4248472"/>
          </a:xfrm>
        </p:spPr>
        <p:txBody>
          <a:bodyPr>
            <a:normAutofit/>
          </a:bodyPr>
          <a:lstStyle/>
          <a:p>
            <a:r>
              <a:rPr lang="ar-SA" sz="2400" dirty="0"/>
              <a:t>حسب ما وضعته المنظمة الدولية للتقييس " أيزو "  </a:t>
            </a:r>
            <a:r>
              <a:rPr lang="en-US" sz="2400" dirty="0"/>
              <a:t>ISO</a:t>
            </a:r>
            <a:r>
              <a:rPr lang="ar-SA" sz="2400" dirty="0"/>
              <a:t>”بأنه ( وضع وتطبيق قواعد لتنظيم نشاط معين لصالح جميع الأطراف المعنية وبتعاونها وبصفة خاصة لتحقيق اقتصاد متكامل مع الاعتبار الواجب لظروف الأداء ومقتضيات الأمان ).ويمكن توضيح هذا التعريف بمزيد من التفصيل ، بأنه يعني الأسلوب أو النظام الذي يحقق وضع المواصفات القياسية ، التي تحدد الخصائص والأبعاد ومعايير الجودة وطرق التشغيل والأداء للمنتجات ، مع تبسيط وتوحيد أنواعها وأجزائها على قدر الإمكان ، اقلالا للتعدد الذي لا داعي له ، وتيسيرا للتبادلية ، في إنتاج الجملة وقطع الغيار وخفضا للتكاليف . كما يشمل التقييس توحيد الطرق والأساليب التي تتبع عند الفحص والاختبار ، للتأكد من مطابقة السلع والمنتجات للمواصفات المعتمدة وكذلك المصطلحات والتعاريف والرموز الفنية وأسس الرسم.</a:t>
            </a:r>
            <a:endParaRPr lang="en-US" sz="2400" dirty="0"/>
          </a:p>
        </p:txBody>
      </p:sp>
    </p:spTree>
    <p:extLst>
      <p:ext uri="{BB962C8B-B14F-4D97-AF65-F5344CB8AC3E}">
        <p14:creationId xmlns:p14="http://schemas.microsoft.com/office/powerpoint/2010/main" val="35456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SA" b="1" u="sng" dirty="0"/>
              <a:t>أسس التقييس:</a:t>
            </a:r>
            <a:endParaRPr lang="en-US" dirty="0"/>
          </a:p>
          <a:p>
            <a:r>
              <a:rPr lang="ar-EG" dirty="0"/>
              <a:t>     بني التقييس على أربعة أسس هي :</a:t>
            </a:r>
            <a:endParaRPr lang="en-US" dirty="0"/>
          </a:p>
          <a:p>
            <a:r>
              <a:rPr lang="ar-EG" dirty="0"/>
              <a:t>          </a:t>
            </a:r>
            <a:endParaRPr lang="en-US" dirty="0"/>
          </a:p>
          <a:p>
            <a:r>
              <a:rPr lang="ar-EG" dirty="0"/>
              <a:t>1.         التبسيط                                  </a:t>
            </a:r>
            <a:r>
              <a:rPr lang="af-ZA" dirty="0"/>
              <a:t>Simplification</a:t>
            </a:r>
            <a:endParaRPr lang="en-US" dirty="0"/>
          </a:p>
          <a:p>
            <a:r>
              <a:rPr lang="ar-EG" dirty="0"/>
              <a:t>2.         التنميط                                  </a:t>
            </a:r>
            <a:r>
              <a:rPr lang="af-ZA" dirty="0"/>
              <a:t>Standardization</a:t>
            </a:r>
            <a:endParaRPr lang="en-US" dirty="0"/>
          </a:p>
          <a:p>
            <a:r>
              <a:rPr lang="ar-EG" dirty="0"/>
              <a:t>3.         التوصيف                               </a:t>
            </a:r>
            <a:r>
              <a:rPr lang="af-ZA" dirty="0"/>
              <a:t>Specification</a:t>
            </a:r>
            <a:endParaRPr lang="en-US" dirty="0"/>
          </a:p>
          <a:p>
            <a:r>
              <a:rPr lang="ar-EG" dirty="0"/>
              <a:t>4.         تحقيق الملائمة للاستعمال              </a:t>
            </a:r>
            <a:r>
              <a:rPr lang="af-ZA" dirty="0"/>
              <a:t>Suitability for use.</a:t>
            </a:r>
            <a:endParaRPr lang="en-US" dirty="0"/>
          </a:p>
          <a:p>
            <a:r>
              <a:rPr lang="af-ZA" dirty="0"/>
              <a:t> </a:t>
            </a:r>
            <a:endParaRPr lang="en-US" dirty="0"/>
          </a:p>
          <a:p>
            <a:r>
              <a:rPr lang="ar-EG" dirty="0"/>
              <a:t>  وفيما يلي تلخيص ماذا يعني كل من هذه الأسس :</a:t>
            </a:r>
            <a:endParaRPr lang="en-US" dirty="0"/>
          </a:p>
          <a:p>
            <a:endParaRPr lang="ar-IQ" dirty="0"/>
          </a:p>
        </p:txBody>
      </p:sp>
    </p:spTree>
    <p:extLst>
      <p:ext uri="{BB962C8B-B14F-4D97-AF65-F5344CB8AC3E}">
        <p14:creationId xmlns:p14="http://schemas.microsoft.com/office/powerpoint/2010/main" val="1195291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f-ZA" b="1" u="sng" dirty="0"/>
              <a:t>–</a:t>
            </a:r>
            <a:r>
              <a:rPr lang="ar-EG" b="1" u="sng" dirty="0"/>
              <a:t> التبسيط :</a:t>
            </a:r>
            <a:r>
              <a:rPr lang="ar-EG" dirty="0"/>
              <a:t>عرفته المنظمة الدولية للتقييس (</a:t>
            </a:r>
            <a:r>
              <a:rPr lang="af-ZA" dirty="0"/>
              <a:t>I.S.O</a:t>
            </a:r>
            <a:r>
              <a:rPr lang="ar-EG" dirty="0"/>
              <a:t>) بأنه : "اختصار عدد نماذج المنتجات إلى العدد الذي يكفي لمواجهة الاحتياجات السائدة في وقت معين ، وذلك عن طريق اختصار أو استبعاد النماذج الزائدة أو استحداث نموذج جديد ليحل محل نموذجين أو اكثر على ألا يخل ذلك بحاجة المجتمع ورغبات </a:t>
            </a:r>
            <a:r>
              <a:rPr lang="ar-EG" dirty="0" smtClean="0"/>
              <a:t>المستهلكين</a:t>
            </a:r>
            <a:r>
              <a:rPr lang="ar-IQ" dirty="0" smtClean="0"/>
              <a:t>,</a:t>
            </a:r>
            <a:r>
              <a:rPr lang="ar-EG" dirty="0" smtClean="0"/>
              <a:t>ويهدف </a:t>
            </a:r>
            <a:r>
              <a:rPr lang="ar-EG" dirty="0"/>
              <a:t>التبسيط إلى عدم تعدد وتنوع النماذج المختلفة من السلع شائعة الاستعمال ، لما في ذلك من إسراف في التكاليف ، وزيادة في الجهود الإنتاجية ، لذا فهو يؤدي إلى زيادة في حجم الإنتاج وخفض التكاليف ، مع تحسين كبير في الخدمات المتاحة له من حيث توفر السلع والسرعة في استلامها ، وسهولة إصلاحها وصيانتها ، بالإضافة إلى ارتفاع مستوى وخفض رأس المال المستثمر نتيجة لتقليل الآلات والمعدات وقطع الغيار المستخدمة في الإنتاج.</a:t>
            </a:r>
            <a:endParaRPr lang="en-US" dirty="0"/>
          </a:p>
        </p:txBody>
      </p:sp>
    </p:spTree>
    <p:extLst>
      <p:ext uri="{BB962C8B-B14F-4D97-AF65-F5344CB8AC3E}">
        <p14:creationId xmlns:p14="http://schemas.microsoft.com/office/powerpoint/2010/main" val="1843151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f-ZA" dirty="0"/>
              <a:t>–</a:t>
            </a:r>
            <a:r>
              <a:rPr lang="ar-SA" dirty="0"/>
              <a:t> </a:t>
            </a:r>
            <a:r>
              <a:rPr lang="ar-EG" b="1" dirty="0"/>
              <a:t>التنميط</a:t>
            </a:r>
            <a:r>
              <a:rPr lang="ar-SA" dirty="0"/>
              <a:t> :</a:t>
            </a:r>
            <a:r>
              <a:rPr lang="ar-EG" dirty="0"/>
              <a:t>عرفته المنظمة الدولية (</a:t>
            </a:r>
            <a:r>
              <a:rPr lang="af-ZA" dirty="0"/>
              <a:t>I.S.O</a:t>
            </a:r>
            <a:r>
              <a:rPr lang="ar-EG" dirty="0"/>
              <a:t>) بأنه : "توحيد مواصفتين أو اكثر لجعلها مواصفة واحدة حتى يمكن للمنتجات الناتجة أن تكون قابلة للتبادل عند الاستخدام " .</a:t>
            </a:r>
            <a:endParaRPr lang="en-US" dirty="0"/>
          </a:p>
          <a:p>
            <a:r>
              <a:rPr lang="ar-EG" dirty="0"/>
              <a:t>ولقد أدخل التنميط تطورا هائلا على أساليب الصناعة فاليه يرجع الفضل الأكبر في إمكان الإنتاج على نطاق واسع وهو يؤدي عامة إلى نتائج مماثلة لما يؤدي إليه التبسيط فهو يقلل من مساحة التخزين ، ويزيد من دوران الموجودات بالمخازن ، فيقل بذلك حجم المخزون الراكد كما أن له تأثيرا كبير في تبسيط القيد في السجلات . كذلك فهو يؤدي إلى زيادة الإنتاجية والى تيسير احكم ضبط الجودة وتحقق كل هذا المزايا خفضا كبيرا في تكاليف الإنتاج مع الارتفاع بمستوى جودته .</a:t>
            </a:r>
            <a:endParaRPr lang="en-US" dirty="0"/>
          </a:p>
          <a:p>
            <a:endParaRPr lang="ar-IQ" dirty="0"/>
          </a:p>
        </p:txBody>
      </p:sp>
    </p:spTree>
    <p:extLst>
      <p:ext uri="{BB962C8B-B14F-4D97-AF65-F5344CB8AC3E}">
        <p14:creationId xmlns:p14="http://schemas.microsoft.com/office/powerpoint/2010/main" val="298736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76672"/>
            <a:ext cx="8229600" cy="648072"/>
          </a:xfrm>
        </p:spPr>
        <p:txBody>
          <a:bodyPr>
            <a:normAutofit fontScale="90000"/>
          </a:bodyPr>
          <a:lstStyle/>
          <a:p>
            <a:endParaRPr lang="ar-IQ" dirty="0"/>
          </a:p>
        </p:txBody>
      </p:sp>
      <p:sp>
        <p:nvSpPr>
          <p:cNvPr id="3" name="عنصر نائب للمحتوى 2"/>
          <p:cNvSpPr>
            <a:spLocks noGrp="1"/>
          </p:cNvSpPr>
          <p:nvPr>
            <p:ph idx="1"/>
          </p:nvPr>
        </p:nvSpPr>
        <p:spPr>
          <a:xfrm>
            <a:off x="457200" y="1412776"/>
            <a:ext cx="8229600" cy="5161760"/>
          </a:xfrm>
        </p:spPr>
        <p:txBody>
          <a:bodyPr>
            <a:normAutofit fontScale="85000" lnSpcReduction="10000"/>
          </a:bodyPr>
          <a:lstStyle/>
          <a:p>
            <a:r>
              <a:rPr lang="ar-SA" dirty="0"/>
              <a:t>:</a:t>
            </a:r>
            <a:r>
              <a:rPr lang="ar-EG" dirty="0"/>
              <a:t>عرفته المنظمة الدولية للتقييس (</a:t>
            </a:r>
            <a:r>
              <a:rPr lang="af-ZA" dirty="0"/>
              <a:t>I.S.O</a:t>
            </a:r>
            <a:r>
              <a:rPr lang="ar-EG" dirty="0"/>
              <a:t>) بأنه : " البيان الموجز لمجموعة المتطلبات التي ينبغي تحقيقها في منتج أو مادة أو عملية ما مع إيضاح الطريقة التي يمكن بواسطتها التحقق من استيفاء هذه المتطلبات كلما كان ذلك ملائما " .</a:t>
            </a:r>
            <a:endParaRPr lang="en-US" dirty="0"/>
          </a:p>
          <a:p>
            <a:r>
              <a:rPr lang="ar-EG" dirty="0"/>
              <a:t> فالتوصيف يعني تحديد خصائص المواد والمنتجات وكذلك الطرق والوسائل الكفيلة لتحقيق توفر هذه الخصائص ، وقد لا يكون هذا التحديد يسيرا فقد يستلزم مثلا الاستعانة بكثير من الرسومات الهندسية أو المنحنيات أو الجداول وقد يحتاج إلى إجراء الكثير من البحوث الصناعية ، ولذلك فان تحقيق مبدأ   الحرية المطلقة يصبح ضروريا لاطلاق الحرية للتطورات التقنية عن طريق عدم   التدخل في طرق التصنيع ما أمكن ، ويتم بدلا من ذلك التركيز على مستوى الأداء للسلعة ، فتحديد الحدود الدنيا لمقاومة الضغط أو الثني في نوع معين من الصلب مثلا أفضل كثير من النص على أسلوب تصنيعه .</a:t>
            </a:r>
            <a:endParaRPr lang="en-US" dirty="0"/>
          </a:p>
          <a:p>
            <a:r>
              <a:rPr lang="ar-EG" dirty="0"/>
              <a:t>وقد أزال هذا المبدأ التناقض الذي يمكن أن يحدث نتيجة التطور التقني  واصطدامه بقيود تفرضها المواصفات وأزال عن التقييس دعوى وقوفه حجر عثر في سبيل التطور أو تقليصه حرية المنتج والمستهلك في اختيار السلعة التي تتلائم مع أغراضه .</a:t>
            </a:r>
            <a:endParaRPr lang="en-US" dirty="0"/>
          </a:p>
        </p:txBody>
      </p:sp>
    </p:spTree>
    <p:extLst>
      <p:ext uri="{BB962C8B-B14F-4D97-AF65-F5344CB8AC3E}">
        <p14:creationId xmlns:p14="http://schemas.microsoft.com/office/powerpoint/2010/main" val="918409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EG" b="1" dirty="0"/>
              <a:t>تحقيق الملائمة للاستعمال</a:t>
            </a:r>
            <a:r>
              <a:rPr lang="ar-SA" dirty="0"/>
              <a:t> :</a:t>
            </a:r>
            <a:r>
              <a:rPr lang="ar-EG" dirty="0"/>
              <a:t>  ويتخلص هذا التحقيق في أن الجودة ليست مطلقة وانما يجب أن ترتبط بظروف الاستخدام . فما هو جيد في مكان معين وتحت ظروف معينة قد يكون غير جيد في أمكنة أخرى أو تحت ظروف مخالفة . فمواصفات الأسمنت الذي يستخدم في الأراضي المالحة يختلف عن ظروف الأسمنت في الأراضي العادية .</a:t>
            </a:r>
            <a:endParaRPr lang="en-US" dirty="0"/>
          </a:p>
          <a:p>
            <a:r>
              <a:rPr lang="ar-EG" dirty="0"/>
              <a:t>ونظرا لضرورة هذا المبدأ فانه يجب الاهتمام بوضع المواصفات الوطنية في كل بلد دون نقل للمواصفات الأجنبية مهما كانت مشهورة .وهذا الأمر يوضح أن وحدة الظروف </a:t>
            </a:r>
            <a:r>
              <a:rPr lang="af-ZA" dirty="0"/>
              <a:t>–</a:t>
            </a:r>
            <a:r>
              <a:rPr lang="ar-EG" dirty="0"/>
              <a:t> كما هو الحال في دول مجلس التعاون لدول الخليج العربي _ تؤدي إلى وضع مواصفات موحدة بسهولة ويسر .</a:t>
            </a:r>
            <a:endParaRPr lang="en-US" dirty="0"/>
          </a:p>
          <a:p>
            <a:endParaRPr lang="ar-IQ" dirty="0"/>
          </a:p>
        </p:txBody>
      </p:sp>
    </p:spTree>
    <p:extLst>
      <p:ext uri="{BB962C8B-B14F-4D97-AF65-F5344CB8AC3E}">
        <p14:creationId xmlns:p14="http://schemas.microsoft.com/office/powerpoint/2010/main" val="941066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908720"/>
            <a:ext cx="8229600" cy="447328"/>
          </a:xfrm>
        </p:spPr>
        <p:txBody>
          <a:bodyPr>
            <a:normAutofit fontScale="90000"/>
          </a:bodyPr>
          <a:lstStyle/>
          <a:p>
            <a:pPr algn="r"/>
            <a:r>
              <a:rPr lang="ar-EG" dirty="0"/>
              <a:t> </a:t>
            </a:r>
            <a:r>
              <a:rPr lang="ar-EG" b="1" dirty="0"/>
              <a:t>أهداف التقييس وفوائده :</a:t>
            </a:r>
            <a:r>
              <a:rPr lang="ar-EG" dirty="0"/>
              <a:t> </a:t>
            </a:r>
            <a:r>
              <a:rPr lang="en-US" dirty="0"/>
              <a:t/>
            </a:r>
            <a:br>
              <a:rPr lang="en-US" dirty="0"/>
            </a:br>
            <a:endParaRPr lang="ar-IQ" dirty="0"/>
          </a:p>
        </p:txBody>
      </p:sp>
      <p:sp>
        <p:nvSpPr>
          <p:cNvPr id="3" name="عنصر نائب للمحتوى 2"/>
          <p:cNvSpPr>
            <a:spLocks noGrp="1"/>
          </p:cNvSpPr>
          <p:nvPr>
            <p:ph idx="1"/>
          </p:nvPr>
        </p:nvSpPr>
        <p:spPr>
          <a:xfrm>
            <a:off x="457200" y="1412776"/>
            <a:ext cx="8229600" cy="5161760"/>
          </a:xfrm>
        </p:spPr>
        <p:txBody>
          <a:bodyPr>
            <a:normAutofit fontScale="77500" lnSpcReduction="20000"/>
          </a:bodyPr>
          <a:lstStyle/>
          <a:p>
            <a:r>
              <a:rPr lang="ar-EG" dirty="0" smtClean="0"/>
              <a:t>1-</a:t>
            </a:r>
            <a:r>
              <a:rPr lang="ar-EG" dirty="0"/>
              <a:t>  </a:t>
            </a:r>
            <a:r>
              <a:rPr lang="ar-EG" b="1" dirty="0"/>
              <a:t>خفض التكاليف</a:t>
            </a:r>
            <a:endParaRPr lang="en-US" dirty="0"/>
          </a:p>
          <a:p>
            <a:r>
              <a:rPr lang="ar-EG" dirty="0"/>
              <a:t>  من الطبيعي أن يتحقق خفض في تكاليف الإنتاج نتيجة لخفض الأموال المستثمرة فيما يلي :</a:t>
            </a:r>
            <a:endParaRPr lang="en-US" dirty="0"/>
          </a:p>
          <a:p>
            <a:pPr lvl="0"/>
            <a:r>
              <a:rPr lang="ar-EG" dirty="0"/>
              <a:t>شراء آلات ومعدات ذات كفاءة عالية .</a:t>
            </a:r>
            <a:endParaRPr lang="en-US" dirty="0"/>
          </a:p>
          <a:p>
            <a:pPr lvl="0"/>
            <a:r>
              <a:rPr lang="ar-SA" dirty="0"/>
              <a:t>خفض سعر شراء الخامات والمواد نتيجة لشرائها بكميات كبيرة .</a:t>
            </a:r>
            <a:endParaRPr lang="en-US" dirty="0"/>
          </a:p>
          <a:p>
            <a:pPr lvl="0"/>
            <a:r>
              <a:rPr lang="ar-SA" dirty="0"/>
              <a:t>وفرة في النفقات الإدارية نتيجة لتقليل وتبسيط الإجراءات المكتبية .</a:t>
            </a:r>
            <a:endParaRPr lang="en-US" dirty="0"/>
          </a:p>
          <a:p>
            <a:r>
              <a:rPr lang="ar-EG" b="1" dirty="0"/>
              <a:t>2-زيادة الكفاية الإنتاجية : </a:t>
            </a:r>
            <a:endParaRPr lang="en-US" dirty="0"/>
          </a:p>
          <a:p>
            <a:r>
              <a:rPr lang="ar-EG" dirty="0"/>
              <a:t> إن الاقتصاد على عدد محدد من النماذج والأنواع يؤدي إلى طول فترات تشغيل الآلات أي إلى زيادة في انتاجيتها ، كذلك فإن انخفاض عدد العمليات الصناعية يؤدي إلى زيادة كفاءة العمال والآلات على حد سواء ، بالإضافة إلى أن تحسين ضبط الجودة يؤدي إلى تخفيض نسبة المرفوضات أي زيادة الكفاية الانتاجية .</a:t>
            </a:r>
            <a:endParaRPr lang="en-US" dirty="0"/>
          </a:p>
          <a:p>
            <a:r>
              <a:rPr lang="ar-EG" dirty="0"/>
              <a:t> 3-</a:t>
            </a:r>
            <a:r>
              <a:rPr lang="ar-EG" b="1" dirty="0"/>
              <a:t>تحسين جودة المنتجات</a:t>
            </a:r>
            <a:r>
              <a:rPr lang="ar-EG" dirty="0"/>
              <a:t> :</a:t>
            </a:r>
            <a:endParaRPr lang="en-US" dirty="0"/>
          </a:p>
          <a:p>
            <a:r>
              <a:rPr lang="ar-EG" dirty="0"/>
              <a:t>إن تركيز أعمال التصميم والإنتاج على عدد أقل من المواد والأجزاء ، وإزدياد خبرة العمال قد هيأ للإنتاج مستوى عال من الجودة بالإضافة إلى انه أمكن اقتناء أجهزة اختبار دقيقة وثمينة ، كان من الصعب شراؤها في حالة صغر حجم الإنتاج نظرا لارتفاع ثمنها وعدم وجود مبرر اقتصادي لذلك . وبالطبع فان استخدام مثل هذه الأجهزة الدقيقة يعمل على أحكام ضبط الجودة ورفع مستواها .</a:t>
            </a:r>
            <a:endParaRPr lang="en-US" dirty="0"/>
          </a:p>
          <a:p>
            <a:endParaRPr lang="ar-IQ" dirty="0"/>
          </a:p>
        </p:txBody>
      </p:sp>
    </p:spTree>
    <p:extLst>
      <p:ext uri="{BB962C8B-B14F-4D97-AF65-F5344CB8AC3E}">
        <p14:creationId xmlns:p14="http://schemas.microsoft.com/office/powerpoint/2010/main" val="2840865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60648"/>
            <a:ext cx="8229600" cy="864096"/>
          </a:xfrm>
        </p:spPr>
        <p:txBody>
          <a:bodyPr/>
          <a:lstStyle/>
          <a:p>
            <a:endParaRPr lang="ar-IQ" dirty="0"/>
          </a:p>
        </p:txBody>
      </p:sp>
      <p:sp>
        <p:nvSpPr>
          <p:cNvPr id="3" name="عنصر نائب للمحتوى 2"/>
          <p:cNvSpPr>
            <a:spLocks noGrp="1"/>
          </p:cNvSpPr>
          <p:nvPr>
            <p:ph idx="1"/>
          </p:nvPr>
        </p:nvSpPr>
        <p:spPr>
          <a:xfrm>
            <a:off x="457200" y="1268760"/>
            <a:ext cx="8229600" cy="5305776"/>
          </a:xfrm>
        </p:spPr>
        <p:txBody>
          <a:bodyPr>
            <a:normAutofit fontScale="77500" lnSpcReduction="20000"/>
          </a:bodyPr>
          <a:lstStyle/>
          <a:p>
            <a:pPr marL="179070" algn="just">
              <a:lnSpc>
                <a:spcPts val="2000"/>
              </a:lnSpc>
            </a:pPr>
            <a:r>
              <a:rPr lang="ar-EG" b="1" dirty="0">
                <a:latin typeface="Times New Roman"/>
                <a:ea typeface="Times New Roman"/>
                <a:cs typeface="Simplified Arabic"/>
              </a:rPr>
              <a:t>الحفاظ على المواد والموارد :</a:t>
            </a:r>
            <a:endParaRPr lang="en-US" sz="2400" dirty="0">
              <a:latin typeface="Times New Roman"/>
              <a:ea typeface="Times New Roman"/>
            </a:endParaRPr>
          </a:p>
          <a:p>
            <a:pPr marL="179070" indent="88900" algn="justLow">
              <a:lnSpc>
                <a:spcPts val="2000"/>
              </a:lnSpc>
            </a:pPr>
            <a:r>
              <a:rPr lang="ar-EG" dirty="0">
                <a:latin typeface="Times New Roman"/>
                <a:ea typeface="Times New Roman"/>
                <a:cs typeface="Simplified Arabic"/>
              </a:rPr>
              <a:t> إنه من الطبيعي أن يحقق التقييس وفرا كبيرا في الخامات والمواد للأسباب التالية :</a:t>
            </a:r>
            <a:endParaRPr lang="en-US" sz="2400" dirty="0">
              <a:latin typeface="Times New Roman"/>
              <a:ea typeface="Times New Roman"/>
            </a:endParaRPr>
          </a:p>
          <a:p>
            <a:pPr marL="342900" lvl="0" indent="-342900" algn="justLow">
              <a:lnSpc>
                <a:spcPts val="2000"/>
              </a:lnSpc>
              <a:buFont typeface="Symbol"/>
              <a:buChar char=""/>
            </a:pPr>
            <a:r>
              <a:rPr lang="ar-EG" dirty="0">
                <a:latin typeface="Times New Roman"/>
                <a:ea typeface="Times New Roman"/>
                <a:cs typeface="Simplified Arabic"/>
              </a:rPr>
              <a:t>تحسين تصميم المنتجات نتيجة التركيز على إنتاج عدد أقل من الأنواع والأحجام والمقاسات.</a:t>
            </a:r>
            <a:endParaRPr lang="en-US" sz="2400" dirty="0">
              <a:latin typeface="Times New Roman"/>
              <a:ea typeface="Times New Roman"/>
            </a:endParaRPr>
          </a:p>
          <a:p>
            <a:pPr marL="342900" lvl="0" indent="-342900" algn="justLow">
              <a:lnSpc>
                <a:spcPts val="2000"/>
              </a:lnSpc>
              <a:buFont typeface="Symbol"/>
              <a:buChar char=""/>
            </a:pPr>
            <a:r>
              <a:rPr lang="ar-EG" dirty="0">
                <a:latin typeface="Times New Roman"/>
                <a:ea typeface="Times New Roman"/>
                <a:cs typeface="Simplified Arabic"/>
              </a:rPr>
              <a:t>حسن استغلال المواد مع استخدام المواد البديلة نتيجة للأبحاث اللازمة قبل وضع المواصفات .</a:t>
            </a:r>
            <a:endParaRPr lang="en-US" sz="2400" dirty="0">
              <a:latin typeface="Times New Roman"/>
              <a:ea typeface="Times New Roman"/>
            </a:endParaRPr>
          </a:p>
          <a:p>
            <a:pPr marL="267970" algn="justLow"/>
            <a:r>
              <a:rPr lang="ar-SA" dirty="0">
                <a:latin typeface="Times New Roman"/>
                <a:ea typeface="Times New Roman"/>
                <a:cs typeface="Simplified Arabic"/>
              </a:rPr>
              <a:t> </a:t>
            </a:r>
            <a:endParaRPr lang="en-US" sz="2400" dirty="0">
              <a:latin typeface="Times New Roman"/>
              <a:ea typeface="Times New Roman"/>
            </a:endParaRPr>
          </a:p>
          <a:p>
            <a:pPr indent="323850" algn="justLow">
              <a:lnSpc>
                <a:spcPts val="2000"/>
              </a:lnSpc>
            </a:pPr>
            <a:r>
              <a:rPr lang="ar-EG" b="1" dirty="0">
                <a:latin typeface="Times New Roman"/>
                <a:ea typeface="Times New Roman"/>
                <a:cs typeface="Simplified Arabic"/>
              </a:rPr>
              <a:t>5-التبادلية :</a:t>
            </a:r>
            <a:r>
              <a:rPr lang="ar-EG" dirty="0">
                <a:latin typeface="Times New Roman"/>
                <a:ea typeface="Times New Roman"/>
                <a:cs typeface="Simplified Arabic"/>
              </a:rPr>
              <a:t>كان نتيجة التبسيط هي انخفاض التنوع في المقاسات والأحجام والنماذج . ولقد فرض هذا الانخفاض مبدأ التبادلية </a:t>
            </a:r>
            <a:r>
              <a:rPr lang="af-ZA" dirty="0">
                <a:latin typeface="Simplified Arabic"/>
                <a:ea typeface="Times New Roman"/>
              </a:rPr>
              <a:t>–</a:t>
            </a:r>
            <a:r>
              <a:rPr lang="ar-EG" dirty="0">
                <a:latin typeface="Times New Roman"/>
                <a:ea typeface="Times New Roman"/>
                <a:cs typeface="Simplified Arabic"/>
              </a:rPr>
              <a:t> أي قدرة الصانع على إنتاج عدد كبير من الأجزاء المتماثلة في الحجم والشكل والأداء إلى حد يضمن استبدال جزء منها بجزء آخر له نفس درجة الأداء. </a:t>
            </a:r>
            <a:endParaRPr lang="en-US" sz="2400" dirty="0">
              <a:latin typeface="Times New Roman"/>
              <a:ea typeface="Times New Roman"/>
            </a:endParaRPr>
          </a:p>
          <a:p>
            <a:pPr marL="88900" algn="just">
              <a:lnSpc>
                <a:spcPts val="2000"/>
              </a:lnSpc>
            </a:pPr>
            <a:r>
              <a:rPr lang="ar-EG" dirty="0">
                <a:latin typeface="Times New Roman"/>
                <a:ea typeface="Times New Roman"/>
                <a:cs typeface="Simplified Arabic"/>
              </a:rPr>
              <a:t>وحيث انه لا يمكن لجزأين أن يتماثلا تماما فمن واجب التقييس أن يحدد التفاوت المقبول مع المحافظة على قابلية التبديل .</a:t>
            </a:r>
            <a:endParaRPr lang="en-US" sz="2400" dirty="0">
              <a:latin typeface="Times New Roman"/>
              <a:ea typeface="Times New Roman"/>
            </a:endParaRPr>
          </a:p>
          <a:p>
            <a:pPr marL="88900" algn="just"/>
            <a:r>
              <a:rPr lang="ar-SA" dirty="0">
                <a:latin typeface="Times New Roman"/>
                <a:ea typeface="Times New Roman"/>
                <a:cs typeface="Simplified Arabic"/>
              </a:rPr>
              <a:t> </a:t>
            </a:r>
            <a:endParaRPr lang="en-US" sz="2400" dirty="0">
              <a:latin typeface="Times New Roman"/>
              <a:ea typeface="Times New Roman"/>
            </a:endParaRPr>
          </a:p>
          <a:p>
            <a:pPr marL="179070" indent="-90170" algn="justLow">
              <a:lnSpc>
                <a:spcPts val="2000"/>
              </a:lnSpc>
            </a:pPr>
            <a:r>
              <a:rPr lang="ar-EG" dirty="0">
                <a:latin typeface="Times New Roman"/>
                <a:ea typeface="Times New Roman"/>
                <a:cs typeface="Simplified Arabic"/>
              </a:rPr>
              <a:t> </a:t>
            </a:r>
            <a:r>
              <a:rPr lang="ar-EG" b="1" dirty="0">
                <a:latin typeface="Times New Roman"/>
                <a:ea typeface="Times New Roman"/>
                <a:cs typeface="Simplified Arabic"/>
              </a:rPr>
              <a:t>6- السلامة :</a:t>
            </a:r>
            <a:r>
              <a:rPr lang="ar-EG" dirty="0">
                <a:latin typeface="Times New Roman"/>
                <a:ea typeface="Times New Roman"/>
                <a:cs typeface="Simplified Arabic"/>
              </a:rPr>
              <a:t> يوجد العديد من المقاييس المنتجات التي أعدت خصيصا لحماية حياة الإنسان وصحته ، ومن أمثلتها أحزمة المسافرين في السيارات والملبوسات الواقية في مجال الصناعة ، وأحزمة النجاة لاستعمالها في البحر. </a:t>
            </a:r>
            <a:endParaRPr lang="en-US" sz="2400" dirty="0">
              <a:latin typeface="Times New Roman"/>
              <a:ea typeface="Times New Roman"/>
            </a:endParaRPr>
          </a:p>
          <a:p>
            <a:pPr indent="323850" algn="justLow">
              <a:lnSpc>
                <a:spcPts val="2000"/>
              </a:lnSpc>
            </a:pPr>
            <a:r>
              <a:rPr lang="ar-SA" dirty="0">
                <a:latin typeface="Times New Roman"/>
                <a:ea typeface="Times New Roman"/>
                <a:cs typeface="Simplified Arabic"/>
              </a:rPr>
              <a:t> </a:t>
            </a:r>
            <a:endParaRPr lang="en-US" sz="2400">
              <a:latin typeface="Times New Roman"/>
              <a:ea typeface="Times New Roman"/>
            </a:endParaRPr>
          </a:p>
          <a:p>
            <a:endParaRPr lang="ar-IQ" dirty="0"/>
          </a:p>
        </p:txBody>
      </p:sp>
    </p:spTree>
    <p:extLst>
      <p:ext uri="{BB962C8B-B14F-4D97-AF65-F5344CB8AC3E}">
        <p14:creationId xmlns:p14="http://schemas.microsoft.com/office/powerpoint/2010/main" val="3141514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TotalTime>
  <Words>75</Words>
  <Application>Microsoft Office PowerPoint</Application>
  <PresentationFormat>عرض على الشاشة (3:4)‏</PresentationFormat>
  <Paragraphs>41</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حضري</vt:lpstr>
      <vt:lpstr>المفاهيم الاساسية للتقييس</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أهداف التقييس وفوائده :  </vt:lpstr>
      <vt:lpstr>عرض تقديمي في PowerPoint</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المفاهيم الاساسية للتقييس</dc:title>
  <dc:creator>Khaled Dabbas Almolaa</dc:creator>
  <cp:lastModifiedBy>Khaled Dabbas Almolaa</cp:lastModifiedBy>
  <cp:revision>3</cp:revision>
  <dcterms:created xsi:type="dcterms:W3CDTF">2019-04-06T07:06:21Z</dcterms:created>
  <dcterms:modified xsi:type="dcterms:W3CDTF">2019-04-06T08:27:16Z</dcterms:modified>
</cp:coreProperties>
</file>